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08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CDD1B4-CA3F-4440-892B-452727A2AD3B}" type="datetimeFigureOut">
              <a:rPr lang="en-US" smtClean="0"/>
              <a:t>10/5/14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BE82C4-5FF8-3846-89A7-5C39A4A5EE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  <p:sldLayoutId id="2147484675" r:id="rId13"/>
    <p:sldLayoutId id="2147484676" r:id="rId14"/>
    <p:sldLayoutId id="214748467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llegeboard.org/psat-nmsqt/prepar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467"/>
            <a:ext cx="8915400" cy="1121676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PSAT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 smtClean="0"/>
              <a:t>MATHEMATICS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367" y="4220633"/>
            <a:ext cx="35306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3813" cy="1581056"/>
          </a:xfrm>
        </p:spPr>
        <p:txBody>
          <a:bodyPr>
            <a:normAutofit/>
          </a:bodyPr>
          <a:lstStyle/>
          <a:p>
            <a:r>
              <a:rPr lang="en-US" dirty="0" smtClean="0"/>
              <a:t>STUDENT-PRODUCED RESPONSES:</a:t>
            </a:r>
            <a:br>
              <a:rPr lang="en-US" dirty="0" smtClean="0"/>
            </a:br>
            <a:r>
              <a:rPr lang="en-US" dirty="0" smtClean="0"/>
              <a:t>MIXED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2286000"/>
            <a:ext cx="5300133" cy="4961467"/>
          </a:xfrm>
        </p:spPr>
        <p:txBody>
          <a:bodyPr>
            <a:normAutofit/>
          </a:bodyPr>
          <a:lstStyle/>
          <a:p>
            <a:r>
              <a:rPr lang="en-US" sz="2800" dirty="0"/>
              <a:t>Convert mixed numbers to improper fractions before gridding </a:t>
            </a:r>
            <a:r>
              <a:rPr lang="en-US" sz="2800" dirty="0" smtClean="0"/>
              <a:t>answer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4" name="Picture 3" descr="psat - mixed numbe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75" y="2286000"/>
            <a:ext cx="2116257" cy="411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913813" cy="1428656"/>
          </a:xfrm>
        </p:spPr>
        <p:txBody>
          <a:bodyPr>
            <a:normAutofit/>
          </a:bodyPr>
          <a:lstStyle/>
          <a:p>
            <a:r>
              <a:rPr lang="en-US" dirty="0" smtClean="0"/>
              <a:t>STUDENT-PRODUCED RESPONSES:</a:t>
            </a:r>
            <a:br>
              <a:rPr lang="en-US" dirty="0" smtClean="0"/>
            </a:br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2286000"/>
            <a:ext cx="5537200" cy="4961467"/>
          </a:xfrm>
        </p:spPr>
        <p:txBody>
          <a:bodyPr>
            <a:normAutofit/>
          </a:bodyPr>
          <a:lstStyle/>
          <a:p>
            <a:r>
              <a:rPr lang="en-US" sz="2800" dirty="0"/>
              <a:t>Convert </a:t>
            </a:r>
            <a:r>
              <a:rPr lang="en-US" sz="2800" dirty="0" smtClean="0"/>
              <a:t>percentages to decimals or fractions</a:t>
            </a:r>
          </a:p>
          <a:p>
            <a:r>
              <a:rPr lang="en-US" sz="2800" dirty="0" smtClean="0"/>
              <a:t>Do NOT write the zero before the decimal point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 descr="psat-percen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83" y="2286000"/>
            <a:ext cx="2071040" cy="382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MULTIPLE-CHOICE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089056"/>
            <a:ext cx="8609013" cy="4081929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Look </a:t>
            </a:r>
            <a:r>
              <a:rPr lang="en-US" sz="2800" dirty="0"/>
              <a:t>at the answer choices before </a:t>
            </a:r>
            <a:r>
              <a:rPr lang="en-US" sz="2800" dirty="0" smtClean="0"/>
              <a:t>beginning the problem, </a:t>
            </a:r>
            <a:r>
              <a:rPr lang="en-US" sz="2800" dirty="0"/>
              <a:t>if you are not sure what is being asked</a:t>
            </a:r>
          </a:p>
          <a:p>
            <a:pPr lvl="0"/>
            <a:r>
              <a:rPr lang="en-US" sz="2800" dirty="0"/>
              <a:t>Read each question carefully, even if it looks like a question you do not think you can </a:t>
            </a:r>
            <a:r>
              <a:rPr lang="en-US" sz="2800" dirty="0" smtClean="0"/>
              <a:t>answer – TRY IT!</a:t>
            </a:r>
            <a:endParaRPr lang="en-US" sz="2800" dirty="0"/>
          </a:p>
          <a:p>
            <a:r>
              <a:rPr lang="en-US" sz="2800" dirty="0"/>
              <a:t>If your answer is not among the choices, try writing it in a different mathematical format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98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TESTS &amp; 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69068"/>
            <a:ext cx="8115300" cy="39972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Try some problems on your own!</a:t>
            </a:r>
          </a:p>
          <a:p>
            <a:pPr lvl="1"/>
            <a:r>
              <a:rPr lang="en-US" sz="2600" dirty="0">
                <a:hlinkClick r:id="rId2"/>
              </a:rPr>
              <a:t>https://www.collegeboard.org/psat-nmsqt/</a:t>
            </a:r>
            <a:r>
              <a:rPr lang="en-US" sz="2600" dirty="0" smtClean="0">
                <a:hlinkClick r:id="rId2"/>
              </a:rPr>
              <a:t>preparation</a:t>
            </a:r>
            <a:endParaRPr lang="en-US" sz="2600" dirty="0" smtClean="0"/>
          </a:p>
          <a:p>
            <a:pPr marL="34925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211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WHTY TAKE THE PSAT?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Provides excellent practice for the SAT</a:t>
            </a:r>
          </a:p>
          <a:p>
            <a:pPr lvl="0"/>
            <a:r>
              <a:rPr lang="en-US" sz="2800" dirty="0"/>
              <a:t>Connects students to personalized college and career planning tools</a:t>
            </a:r>
          </a:p>
          <a:p>
            <a:r>
              <a:rPr lang="en-US" sz="2800" dirty="0"/>
              <a:t>Provides indicators of AP Success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50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-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2290762"/>
            <a:ext cx="8388879" cy="3670767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Two </a:t>
            </a:r>
            <a:r>
              <a:rPr lang="en-US" sz="2800" dirty="0" smtClean="0"/>
              <a:t>25-</a:t>
            </a:r>
            <a:r>
              <a:rPr lang="en-US" sz="2800" dirty="0"/>
              <a:t>minute sections</a:t>
            </a:r>
          </a:p>
          <a:p>
            <a:pPr lvl="0"/>
            <a:r>
              <a:rPr lang="en-US" sz="2800" dirty="0"/>
              <a:t>38 </a:t>
            </a:r>
            <a:r>
              <a:rPr lang="en-US" sz="2800" dirty="0" smtClean="0"/>
              <a:t>questions</a:t>
            </a:r>
            <a:endParaRPr lang="en-US" sz="2800" dirty="0"/>
          </a:p>
          <a:p>
            <a:pPr lvl="1"/>
            <a:r>
              <a:rPr lang="en-US" sz="2800" dirty="0"/>
              <a:t>28 Multiple Choice Questions</a:t>
            </a:r>
          </a:p>
          <a:p>
            <a:pPr lvl="1"/>
            <a:r>
              <a:rPr lang="en-US" sz="2800" dirty="0"/>
              <a:t>10 Student-Produced Response Questions</a:t>
            </a:r>
          </a:p>
          <a:p>
            <a:r>
              <a:rPr lang="en-US" sz="2800" dirty="0"/>
              <a:t>No point deductions for guessing - answer all questions!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367" y="2235200"/>
            <a:ext cx="2103967" cy="14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5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</p:spPr>
        <p:txBody>
          <a:bodyPr/>
          <a:lstStyle/>
          <a:p>
            <a:r>
              <a:rPr lang="en-US" dirty="0" smtClean="0"/>
              <a:t>CONCEPTS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2256895"/>
            <a:ext cx="8669867" cy="367076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Number and </a:t>
            </a:r>
            <a:r>
              <a:rPr lang="en-US" sz="2800" dirty="0" smtClean="0"/>
              <a:t>operations</a:t>
            </a:r>
          </a:p>
          <a:p>
            <a:pPr lvl="0"/>
            <a:r>
              <a:rPr lang="en-US" sz="2800" dirty="0" smtClean="0"/>
              <a:t>Algebra </a:t>
            </a:r>
            <a:r>
              <a:rPr lang="en-US" sz="2800" dirty="0"/>
              <a:t>and </a:t>
            </a:r>
            <a:r>
              <a:rPr lang="en-US" sz="2800" dirty="0" smtClean="0"/>
              <a:t>functions</a:t>
            </a:r>
          </a:p>
          <a:p>
            <a:pPr lvl="0"/>
            <a:r>
              <a:rPr lang="en-US" sz="2800" dirty="0" smtClean="0"/>
              <a:t>Geometry </a:t>
            </a:r>
            <a:r>
              <a:rPr lang="en-US" sz="2800" dirty="0"/>
              <a:t>and </a:t>
            </a:r>
            <a:r>
              <a:rPr lang="en-US" sz="2800" dirty="0" smtClean="0"/>
              <a:t>measurement</a:t>
            </a:r>
          </a:p>
          <a:p>
            <a:pPr lvl="0"/>
            <a:r>
              <a:rPr lang="en-US" sz="2800" dirty="0" smtClean="0"/>
              <a:t>Data </a:t>
            </a:r>
            <a:r>
              <a:rPr lang="en-US" sz="2800" dirty="0"/>
              <a:t>analysis, statistics, and </a:t>
            </a:r>
            <a:r>
              <a:rPr lang="en-US" sz="2800" dirty="0" smtClean="0"/>
              <a:t>probability</a:t>
            </a:r>
          </a:p>
          <a:p>
            <a:pPr lvl="0"/>
            <a:r>
              <a:rPr lang="en-US" sz="2800" dirty="0" smtClean="0"/>
              <a:t>Does </a:t>
            </a:r>
            <a:r>
              <a:rPr lang="en-US" sz="2800" dirty="0"/>
              <a:t>NOT cover content covered in third-year math classes (SAT does)</a:t>
            </a:r>
            <a:r>
              <a:rPr lang="en-US" sz="2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746" y="2256895"/>
            <a:ext cx="2650067" cy="175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4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8" y="2256895"/>
            <a:ext cx="8195732" cy="367076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Must bring your own, cannot share</a:t>
            </a:r>
          </a:p>
          <a:p>
            <a:pPr lvl="0"/>
            <a:r>
              <a:rPr lang="en-US" sz="2800" dirty="0"/>
              <a:t>Four-function, scientific, and graphing calculators are allowed</a:t>
            </a:r>
          </a:p>
          <a:p>
            <a:pPr lvl="1"/>
            <a:r>
              <a:rPr lang="en-US" sz="2800" dirty="0"/>
              <a:t>Calculators with a QWERTY keyboard are NOT allowed</a:t>
            </a:r>
          </a:p>
          <a:p>
            <a:r>
              <a:rPr lang="en-US" sz="2800" dirty="0"/>
              <a:t>NOT allowed to use a calculator on a laptop or other hand-held device</a:t>
            </a:r>
            <a:r>
              <a:rPr lang="en-US" sz="2800" dirty="0"/>
              <a:t> </a:t>
            </a:r>
          </a:p>
        </p:txBody>
      </p:sp>
      <p:pic>
        <p:nvPicPr>
          <p:cNvPr id="4" name="Picture 7" descr="1515calc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1562" y="5013521"/>
            <a:ext cx="1342251" cy="133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955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STUDENT-PRODUCED REPONSES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2239962"/>
            <a:ext cx="6214533" cy="3670767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Write </a:t>
            </a:r>
            <a:r>
              <a:rPr lang="en-US" sz="2800" dirty="0"/>
              <a:t>answers in boxes above grid to avoid errors in gridding</a:t>
            </a:r>
          </a:p>
          <a:p>
            <a:pPr lvl="0"/>
            <a:r>
              <a:rPr lang="en-US" sz="2800" dirty="0"/>
              <a:t>Some questions may have more than one right answer – grid only one</a:t>
            </a:r>
          </a:p>
          <a:p>
            <a:pPr lvl="0"/>
            <a:r>
              <a:rPr lang="en-US" sz="2800" dirty="0"/>
              <a:t>No point deductions for wrong answers – answer every </a:t>
            </a:r>
            <a:r>
              <a:rPr lang="en-US" sz="2800" dirty="0" smtClean="0"/>
              <a:t>question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867" y="2239962"/>
            <a:ext cx="1413933" cy="32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7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512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STUDENT-PRODUCED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2133600"/>
            <a:ext cx="6950176" cy="4961467"/>
          </a:xfrm>
        </p:spPr>
        <p:txBody>
          <a:bodyPr>
            <a:normAutofit/>
          </a:bodyPr>
          <a:lstStyle/>
          <a:p>
            <a:r>
              <a:rPr lang="en-US" sz="2800" dirty="0"/>
              <a:t>Mark no more than one circle in any </a:t>
            </a:r>
            <a:r>
              <a:rPr lang="en-US" sz="2800" dirty="0" smtClean="0"/>
              <a:t>column, only </a:t>
            </a:r>
            <a:r>
              <a:rPr lang="en-US" sz="2800" dirty="0"/>
              <a:t>answers entered in circles will be </a:t>
            </a:r>
            <a:r>
              <a:rPr lang="en-US" sz="2800" dirty="0" smtClean="0"/>
              <a:t>graded</a:t>
            </a:r>
          </a:p>
          <a:p>
            <a:r>
              <a:rPr lang="en-US" sz="2800" dirty="0"/>
              <a:t>It does not matter in which column students begin entering answers, as long as the correct answer is </a:t>
            </a:r>
            <a:r>
              <a:rPr lang="en-US" sz="2800" dirty="0" smtClean="0"/>
              <a:t>gridded</a:t>
            </a: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grid only holds four places and can accommodate only positive numbers and </a:t>
            </a:r>
            <a:r>
              <a:rPr lang="en-US" sz="2800" dirty="0" smtClean="0"/>
              <a:t>zero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043" y="2768599"/>
            <a:ext cx="1421770" cy="32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3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2533"/>
            <a:ext cx="8913813" cy="1665723"/>
          </a:xfrm>
        </p:spPr>
        <p:txBody>
          <a:bodyPr>
            <a:normAutofit/>
          </a:bodyPr>
          <a:lstStyle/>
          <a:p>
            <a:r>
              <a:rPr lang="en-US" dirty="0" smtClean="0"/>
              <a:t>STUDENT-PRODUCED RESPONSES:</a:t>
            </a:r>
            <a:br>
              <a:rPr lang="en-US" dirty="0" smtClean="0"/>
            </a:br>
            <a:r>
              <a:rPr lang="en-US" dirty="0" smtClean="0"/>
              <a:t>REPEATING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2286000"/>
            <a:ext cx="5164666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repeating decimals, use all columns</a:t>
            </a:r>
          </a:p>
        </p:txBody>
      </p:sp>
      <p:pic>
        <p:nvPicPr>
          <p:cNvPr id="4" name="Picture 3" descr="psat-repeating decimal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0" y="2455333"/>
            <a:ext cx="1964534" cy="35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1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3813" cy="1581056"/>
          </a:xfrm>
        </p:spPr>
        <p:txBody>
          <a:bodyPr>
            <a:normAutofit/>
          </a:bodyPr>
          <a:lstStyle/>
          <a:p>
            <a:r>
              <a:rPr lang="en-US" dirty="0" smtClean="0"/>
              <a:t>STUDENT-PRODUCED REPSONSES:</a:t>
            </a:r>
            <a:br>
              <a:rPr lang="en-US" dirty="0" smtClean="0"/>
            </a:br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2286000"/>
            <a:ext cx="6091873" cy="4961467"/>
          </a:xfrm>
        </p:spPr>
        <p:txBody>
          <a:bodyPr>
            <a:normAutofit/>
          </a:bodyPr>
          <a:lstStyle/>
          <a:p>
            <a:r>
              <a:rPr lang="en-US" sz="2800" dirty="0"/>
              <a:t>Unless specified, an answer can be entered on the grid as a decimal or a </a:t>
            </a:r>
            <a:r>
              <a:rPr lang="en-US" sz="2800" dirty="0" smtClean="0"/>
              <a:t>fraction  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DO NOT need to reduce fractions to the lowest form (i.e., 3/24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4" name="Picture 3" descr="psat-fractio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150" y="2611967"/>
            <a:ext cx="1740703" cy="350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6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197</TotalTime>
  <Words>399</Words>
  <Application>Microsoft Macintosh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Perception</vt:lpstr>
      <vt:lpstr>PSAT  </vt:lpstr>
      <vt:lpstr>WHTY TAKE THE PSAT? </vt:lpstr>
      <vt:lpstr>THE BASICS - MATH</vt:lpstr>
      <vt:lpstr>CONCEPTS COVERED</vt:lpstr>
      <vt:lpstr>CALCULATORS</vt:lpstr>
      <vt:lpstr>STUDENT-PRODUCED REPONSES</vt:lpstr>
      <vt:lpstr>STUDENT-PRODUCED RESPONSES</vt:lpstr>
      <vt:lpstr>STUDENT-PRODUCED RESPONSES: REPEATING DECIMALS</vt:lpstr>
      <vt:lpstr>STUDENT-PRODUCED REPSONSES: FRACTIONS</vt:lpstr>
      <vt:lpstr>STUDENT-PRODUCED RESPONSES: MIXED NUMBERS</vt:lpstr>
      <vt:lpstr>STUDENT-PRODUCED RESPONSES: PERCENTAGES</vt:lpstr>
      <vt:lpstr>MULTIPLE-CHOICE </vt:lpstr>
      <vt:lpstr>PRACTICE TESTS &amp; MORE INFO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PSAT  </dc:title>
  <dc:creator>Parma  City School District</dc:creator>
  <cp:lastModifiedBy>Parma  City School District</cp:lastModifiedBy>
  <cp:revision>16</cp:revision>
  <dcterms:created xsi:type="dcterms:W3CDTF">2014-10-05T13:39:05Z</dcterms:created>
  <dcterms:modified xsi:type="dcterms:W3CDTF">2014-10-05T16:56:17Z</dcterms:modified>
</cp:coreProperties>
</file>